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62" r:id="rId5"/>
    <p:sldId id="263" r:id="rId6"/>
    <p:sldId id="264" r:id="rId7"/>
    <p:sldId id="265" r:id="rId8"/>
    <p:sldId id="266" r:id="rId9"/>
    <p:sldId id="267" r:id="rId10"/>
    <p:sldId id="259"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0BF3D-B3F9-46AA-8397-F7E847C659D5}" v="109" dt="2020-05-17T14:00:30.787"/>
    <p1510:client id="{29AA4D63-DF95-4E8E-9D24-EF65285DDAEE}" v="236" dt="2020-05-17T16:19:55.284"/>
    <p1510:client id="{33FA32C8-236B-4AF4-8BE7-7A9CD632B08C}" v="744" dt="2020-05-17T15:40:44.365"/>
    <p1510:client id="{3C515B67-0C4C-429C-A630-21B783591409}" v="166" dt="2020-05-17T16:34:5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pPr/>
              <a:t>5/18/2020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2821668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pPr/>
              <a:t>5/18/2020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2764368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pPr/>
              <a:t>5/18/2020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8355228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pPr/>
              <a:t>5/18/2020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1775815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pPr/>
              <a:t>5/18/2020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851254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dirty="0"/>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pPr/>
              <a:t>5/18/2020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1474947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dirty="0"/>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pPr/>
              <a:t>5/18/2020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355063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pPr/>
              <a:t>5/18/2020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xmlns="" val="35783098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5/18/2020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7351218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pPr/>
              <a:t>5/18/2020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7481247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pPr/>
              <a:t>5/18/2020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1883861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5/18/2020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4809833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xmlns="" id="{558A0B6A-DEC0-46AC-8D12-B6E45FCD1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0"/>
            <a:ext cx="12189867" cy="6858001"/>
          </a:xfrm>
          <a:prstGeom prst="rect">
            <a:avLst/>
          </a:prstGeom>
          <a:solidFill>
            <a:schemeClr val="tx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xmlns="" id="{8C1A506D-EB69-4549-9782-F0EBB2A9AE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sp>
        <p:nvSpPr>
          <p:cNvPr id="4" name="pole tekstowe 3">
            <a:extLst>
              <a:ext uri="{FF2B5EF4-FFF2-40B4-BE49-F238E27FC236}">
                <a16:creationId xmlns:a16="http://schemas.microsoft.com/office/drawing/2014/main" xmlns="" id="{7411CC60-F142-494E-9162-A78E5965E4A4}"/>
              </a:ext>
            </a:extLst>
          </p:cNvPr>
          <p:cNvSpPr txBox="1"/>
          <p:nvPr/>
        </p:nvSpPr>
        <p:spPr>
          <a:xfrm>
            <a:off x="2141744" y="1437783"/>
            <a:ext cx="7908513" cy="249505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914400">
              <a:lnSpc>
                <a:spcPct val="90000"/>
              </a:lnSpc>
              <a:spcBef>
                <a:spcPct val="0"/>
              </a:spcBef>
              <a:spcAft>
                <a:spcPts val="600"/>
              </a:spcAft>
            </a:pPr>
            <a:r>
              <a:rPr lang="en-US" sz="6600">
                <a:solidFill>
                  <a:schemeClr val="tx2"/>
                </a:solidFill>
                <a:latin typeface="+mj-lt"/>
                <a:ea typeface="+mj-ea"/>
                <a:cs typeface="+mj-cs"/>
              </a:rPr>
              <a:t>Oskar Schindler</a:t>
            </a:r>
          </a:p>
        </p:txBody>
      </p:sp>
      <p:sp>
        <p:nvSpPr>
          <p:cNvPr id="3" name="Subtitle 2">
            <a:extLst>
              <a:ext uri="{FF2B5EF4-FFF2-40B4-BE49-F238E27FC236}">
                <a16:creationId xmlns:a16="http://schemas.microsoft.com/office/drawing/2014/main" xmlns="" id="{C4542EAC-8BF3-4BFD-9891-145BC49409C2}"/>
              </a:ext>
            </a:extLst>
          </p:cNvPr>
          <p:cNvSpPr>
            <a:spLocks noGrp="1"/>
          </p:cNvSpPr>
          <p:nvPr>
            <p:ph type="subTitle" idx="1"/>
          </p:nvPr>
        </p:nvSpPr>
        <p:spPr>
          <a:xfrm>
            <a:off x="3416133" y="4020146"/>
            <a:ext cx="5357600" cy="1160213"/>
          </a:xfrm>
        </p:spPr>
        <p:txBody>
          <a:bodyPr vert="horz" lIns="91440" tIns="0" rIns="91440" bIns="45720" rtlCol="0" anchor="t">
            <a:normAutofit/>
          </a:bodyPr>
          <a:lstStyle/>
          <a:p>
            <a:pPr algn="ctr"/>
            <a:endParaRPr lang="en-US" sz="2800" dirty="0">
              <a:solidFill>
                <a:schemeClr val="tx2"/>
              </a:solidFill>
              <a:cs typeface="Arial"/>
            </a:endParaRPr>
          </a:p>
        </p:txBody>
      </p:sp>
    </p:spTree>
    <p:extLst>
      <p:ext uri="{BB962C8B-B14F-4D97-AF65-F5344CB8AC3E}">
        <p14:creationId xmlns:p14="http://schemas.microsoft.com/office/powerpoint/2010/main" xmlns="" val="553726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4D8F4B8D-CB62-49AA-BBC9-BFBF0FA438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xmlns="" id="{0B11A20E-F906-44AF-9B8C-5C7607ED28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xmlns="" id="{589F2FE7-0776-45FC-BA50-B33FD5272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xmlns="" id="{9E28EA0B-064B-42ED-AEB7-E2B518F58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xmlns="" id="{181116F9-B2D8-434E-93A2-825F539ECE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xmlns="" id="{F0D5904A-E774-4246-92D2-BE5B19785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xmlns="" id="{5DBE1A2A-A7C6-43CB-8083-8FAEC2AF8B1B}"/>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55" name="Rectangle 54">
            <a:extLst>
              <a:ext uri="{FF2B5EF4-FFF2-40B4-BE49-F238E27FC236}">
                <a16:creationId xmlns:a16="http://schemas.microsoft.com/office/drawing/2014/main" xmlns="" id="{EE8D38CD-0EDB-4F76-8057-4B5DB929A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4B11B29-EF6F-42C7-93A1-48318D1CAF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59" name="Picture 58">
            <a:extLst>
              <a:ext uri="{FF2B5EF4-FFF2-40B4-BE49-F238E27FC236}">
                <a16:creationId xmlns:a16="http://schemas.microsoft.com/office/drawing/2014/main" xmlns="" id="{C670A8C6-618B-4CF2-8FA0-D74E83FC11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xmlns="" id="{6C78763A-FBBD-431D-8924-F2EEB5ABD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5FC8600E-A90D-4391-BD5F-72E3E293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tekst, żywność, część, siedzi&#10;&#10;Opis wygenerowany przy bardzo wysokim poziomie pewności">
            <a:extLst>
              <a:ext uri="{FF2B5EF4-FFF2-40B4-BE49-F238E27FC236}">
                <a16:creationId xmlns:a16="http://schemas.microsoft.com/office/drawing/2014/main" xmlns="" id="{C8A17ADE-46F0-46A8-8EB0-89F2D1FF1322}"/>
              </a:ext>
            </a:extLst>
          </p:cNvPr>
          <p:cNvPicPr>
            <a:picLocks noGrp="1" noChangeAspect="1"/>
          </p:cNvPicPr>
          <p:nvPr>
            <p:ph type="pic" idx="1"/>
          </p:nvPr>
        </p:nvPicPr>
        <p:blipFill rotWithShape="1">
          <a:blip r:embed="rId5" cstate="print"/>
          <a:srcRect l="4592" r="9396"/>
          <a:stretch/>
        </p:blipFill>
        <p:spPr>
          <a:xfrm>
            <a:off x="1005401" y="227"/>
            <a:ext cx="4424045" cy="6858000"/>
          </a:xfrm>
          <a:prstGeom prst="rect">
            <a:avLst/>
          </a:prstGeom>
          <a:ln w="12700">
            <a:solidFill>
              <a:schemeClr val="tx1"/>
            </a:solidFill>
          </a:ln>
        </p:spPr>
      </p:pic>
      <p:sp>
        <p:nvSpPr>
          <p:cNvPr id="65" name="Rectangle 64">
            <a:extLst>
              <a:ext uri="{FF2B5EF4-FFF2-40B4-BE49-F238E27FC236}">
                <a16:creationId xmlns:a16="http://schemas.microsoft.com/office/drawing/2014/main" xmlns="" id="{7BBAF736-8EC6-4E9E-8598-7E85BB625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tekstu 3">
            <a:extLst>
              <a:ext uri="{FF2B5EF4-FFF2-40B4-BE49-F238E27FC236}">
                <a16:creationId xmlns:a16="http://schemas.microsoft.com/office/drawing/2014/main" xmlns="" id="{486EBA3C-45BF-4E20-A38C-95AD949615D5}"/>
              </a:ext>
            </a:extLst>
          </p:cNvPr>
          <p:cNvSpPr>
            <a:spLocks noGrp="1"/>
          </p:cNvSpPr>
          <p:nvPr>
            <p:ph type="body" sz="half" idx="2"/>
          </p:nvPr>
        </p:nvSpPr>
        <p:spPr>
          <a:xfrm>
            <a:off x="6369474" y="484984"/>
            <a:ext cx="4203365" cy="5780620"/>
          </a:xfrm>
        </p:spPr>
        <p:txBody>
          <a:bodyPr vert="horz" lIns="91440" tIns="45720" rIns="91440" bIns="45720" rtlCol="0" anchor="ctr">
            <a:normAutofit/>
          </a:bodyPr>
          <a:lstStyle/>
          <a:p>
            <a:r>
              <a:rPr lang="pl-PL" dirty="0">
                <a:latin typeface="Bookman Old Style"/>
              </a:rPr>
              <a:t>Zmarł 9 października 1974 w Hildesheim, wskutek niewydolności wątroby. Zgodnie ze swoim życzeniem został pochowany na katolickim cmentarzu na górze Syjon w Jerozolimie. Przed pochówkiem trumnę z ciałem poniesiono ulicami Jerozolimy. Jego grób jest od wielu lat miejscem pielgrzymek uratowanych przez niego Żydów i ich rodzin.</a:t>
            </a:r>
            <a:endParaRPr lang="pl-PL" dirty="0">
              <a:latin typeface="Bookman Old Style"/>
              <a:cs typeface="Arial" panose="020B0604020202020204"/>
            </a:endParaRPr>
          </a:p>
        </p:txBody>
      </p:sp>
      <p:sp>
        <p:nvSpPr>
          <p:cNvPr id="67" name="Rectangle 66">
            <a:extLst>
              <a:ext uri="{FF2B5EF4-FFF2-40B4-BE49-F238E27FC236}">
                <a16:creationId xmlns:a16="http://schemas.microsoft.com/office/drawing/2014/main" xmlns="" id="{1104E956-6F55-42E8-A02D-E4BF8D4B51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59584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xmlns="" id="{558A0B6A-DEC0-46AC-8D12-B6E45FCD1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0"/>
            <a:ext cx="12189867" cy="6858001"/>
          </a:xfrm>
          <a:prstGeom prst="rect">
            <a:avLst/>
          </a:prstGeom>
          <a:solidFill>
            <a:schemeClr val="tx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xmlns="" id="{8C1A506D-EB69-4549-9782-F0EBB2A9AE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sp>
        <p:nvSpPr>
          <p:cNvPr id="2" name="Tytuł 1">
            <a:extLst>
              <a:ext uri="{FF2B5EF4-FFF2-40B4-BE49-F238E27FC236}">
                <a16:creationId xmlns:a16="http://schemas.microsoft.com/office/drawing/2014/main" xmlns="" id="{8B861F11-452A-49AC-8F75-596C8F97EDF6}"/>
              </a:ext>
            </a:extLst>
          </p:cNvPr>
          <p:cNvSpPr>
            <a:spLocks noGrp="1"/>
          </p:cNvSpPr>
          <p:nvPr>
            <p:ph type="ctrTitle"/>
          </p:nvPr>
        </p:nvSpPr>
        <p:spPr>
          <a:xfrm>
            <a:off x="2141744" y="1437783"/>
            <a:ext cx="7908513" cy="2495051"/>
          </a:xfrm>
        </p:spPr>
        <p:txBody>
          <a:bodyPr anchor="b">
            <a:normAutofit/>
          </a:bodyPr>
          <a:lstStyle/>
          <a:p>
            <a:pPr algn="ctr"/>
            <a:r>
              <a:rPr lang="pl-PL" sz="6600">
                <a:solidFill>
                  <a:schemeClr val="tx2"/>
                </a:solidFill>
                <a:cs typeface="Arial"/>
              </a:rPr>
              <a:t>Dziękuję za uwagę!</a:t>
            </a:r>
            <a:endParaRPr lang="pl-PL" sz="6600">
              <a:solidFill>
                <a:schemeClr val="tx2"/>
              </a:solidFill>
            </a:endParaRPr>
          </a:p>
        </p:txBody>
      </p:sp>
      <p:sp>
        <p:nvSpPr>
          <p:cNvPr id="3" name="Podtytuł 2">
            <a:extLst>
              <a:ext uri="{FF2B5EF4-FFF2-40B4-BE49-F238E27FC236}">
                <a16:creationId xmlns:a16="http://schemas.microsoft.com/office/drawing/2014/main" xmlns="" id="{3405908A-AF24-44A4-8318-E448C85C6F35}"/>
              </a:ext>
            </a:extLst>
          </p:cNvPr>
          <p:cNvSpPr>
            <a:spLocks noGrp="1"/>
          </p:cNvSpPr>
          <p:nvPr>
            <p:ph type="subTitle" idx="1"/>
          </p:nvPr>
        </p:nvSpPr>
        <p:spPr>
          <a:xfrm>
            <a:off x="3416133" y="4020146"/>
            <a:ext cx="5357600" cy="1160213"/>
          </a:xfrm>
        </p:spPr>
        <p:txBody>
          <a:bodyPr anchor="t">
            <a:normAutofit/>
          </a:bodyPr>
          <a:lstStyle/>
          <a:p>
            <a:pPr algn="ctr"/>
            <a:r>
              <a:rPr lang="pl-PL" sz="2800">
                <a:solidFill>
                  <a:schemeClr val="tx2"/>
                </a:solidFill>
                <a:cs typeface="Arial"/>
              </a:rPr>
              <a:t>Natalia Przepiórka</a:t>
            </a:r>
          </a:p>
        </p:txBody>
      </p:sp>
    </p:spTree>
    <p:extLst>
      <p:ext uri="{BB962C8B-B14F-4D97-AF65-F5344CB8AC3E}">
        <p14:creationId xmlns:p14="http://schemas.microsoft.com/office/powerpoint/2010/main" xmlns="" val="1602674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D8F4B8D-CB62-49AA-BBC9-BFBF0FA438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xmlns="" id="{0B11A20E-F906-44AF-9B8C-5C7607ED28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xmlns="" id="{589F2FE7-0776-45FC-BA50-B33FD5272D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9E28EA0B-064B-42ED-AEB7-E2B518F588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181116F9-B2D8-434E-93A2-825F539ECE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F0D5904A-E774-4246-92D2-BE5B19785A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xmlns="" id="{5DBE1A2A-A7C6-43CB-8083-8FAEC2AF8B1B}"/>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xmlns="" id="{EE8D38CD-0EDB-4F76-8057-4B5DB929A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24B11B29-EF6F-42C7-93A1-48318D1CAF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xmlns="" id="{C670A8C6-618B-4CF2-8FA0-D74E83FC11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xmlns="" id="{6C78763A-FBBD-431D-8924-F2EEB5ABD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5FC8600E-A90D-4391-BD5F-72E3E293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mężczyzna, osoba, krawat, zdjęcie&#10;&#10;Opis wygenerowany przy bardzo wysokim poziomie pewności">
            <a:extLst>
              <a:ext uri="{FF2B5EF4-FFF2-40B4-BE49-F238E27FC236}">
                <a16:creationId xmlns:a16="http://schemas.microsoft.com/office/drawing/2014/main" xmlns="" id="{57994302-8409-44C6-90F5-F9F55049A683}"/>
              </a:ext>
            </a:extLst>
          </p:cNvPr>
          <p:cNvPicPr>
            <a:picLocks noGrp="1" noChangeAspect="1"/>
          </p:cNvPicPr>
          <p:nvPr>
            <p:ph idx="1"/>
          </p:nvPr>
        </p:nvPicPr>
        <p:blipFill rotWithShape="1">
          <a:blip r:embed="rId5" cstate="print"/>
          <a:srcRect l="1135"/>
          <a:stretch/>
        </p:blipFill>
        <p:spPr>
          <a:xfrm>
            <a:off x="1005401" y="227"/>
            <a:ext cx="4424045" cy="6858000"/>
          </a:xfrm>
          <a:prstGeom prst="rect">
            <a:avLst/>
          </a:prstGeom>
          <a:ln w="12700">
            <a:solidFill>
              <a:schemeClr val="tx1"/>
            </a:solidFill>
          </a:ln>
        </p:spPr>
      </p:pic>
      <p:sp>
        <p:nvSpPr>
          <p:cNvPr id="34" name="Rectangle 33">
            <a:extLst>
              <a:ext uri="{FF2B5EF4-FFF2-40B4-BE49-F238E27FC236}">
                <a16:creationId xmlns:a16="http://schemas.microsoft.com/office/drawing/2014/main" xmlns="" id="{7BBAF736-8EC6-4E9E-8598-7E85BB625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tekstu 3">
            <a:extLst>
              <a:ext uri="{FF2B5EF4-FFF2-40B4-BE49-F238E27FC236}">
                <a16:creationId xmlns:a16="http://schemas.microsoft.com/office/drawing/2014/main" xmlns="" id="{DF29ED47-4B36-4306-BAF0-9BF556126627}"/>
              </a:ext>
            </a:extLst>
          </p:cNvPr>
          <p:cNvSpPr>
            <a:spLocks noGrp="1"/>
          </p:cNvSpPr>
          <p:nvPr>
            <p:ph type="body" sz="half" idx="2"/>
          </p:nvPr>
        </p:nvSpPr>
        <p:spPr>
          <a:xfrm>
            <a:off x="6096305" y="441854"/>
            <a:ext cx="4764081" cy="6197561"/>
          </a:xfrm>
        </p:spPr>
        <p:txBody>
          <a:bodyPr vert="horz" lIns="91440" tIns="45720" rIns="91440" bIns="45720" rtlCol="0" anchor="ctr">
            <a:normAutofit/>
          </a:bodyPr>
          <a:lstStyle/>
          <a:p>
            <a:pPr algn="ctr"/>
            <a:r>
              <a:rPr lang="pl-PL" sz="2000" dirty="0">
                <a:latin typeface="Bookman Old Style"/>
                <a:ea typeface="+mn-lt"/>
                <a:cs typeface="+mn-lt"/>
              </a:rPr>
              <a:t>Oskar Schindler</a:t>
            </a:r>
            <a:r>
              <a:rPr lang="pl-PL" sz="2000" dirty="0">
                <a:latin typeface="Bookman Old Style"/>
                <a:cs typeface="Arial"/>
              </a:rPr>
              <a:t> </a:t>
            </a:r>
            <a:r>
              <a:rPr lang="pl-PL" sz="2000" dirty="0">
                <a:latin typeface="Bookman Old Style"/>
                <a:ea typeface="+mn-lt"/>
                <a:cs typeface="+mn-lt"/>
              </a:rPr>
              <a:t>był synem Hansa Schindlera oraz</a:t>
            </a:r>
            <a:br>
              <a:rPr lang="pl-PL" sz="2000" dirty="0">
                <a:latin typeface="Bookman Old Style"/>
                <a:ea typeface="+mn-lt"/>
                <a:cs typeface="+mn-lt"/>
              </a:rPr>
            </a:br>
            <a:r>
              <a:rPr lang="pl-PL" sz="2000" dirty="0">
                <a:latin typeface="Bookman Old Style"/>
                <a:ea typeface="+mn-lt"/>
                <a:cs typeface="+mn-lt"/>
              </a:rPr>
              <a:t>Franziski Luser. Oskar urodził</a:t>
            </a:r>
            <a:r>
              <a:rPr lang="pl-PL" sz="2000" dirty="0">
                <a:latin typeface="Bookman Old Style"/>
                <a:cs typeface="Arial"/>
              </a:rPr>
              <a:t> </a:t>
            </a:r>
            <a:r>
              <a:rPr lang="pl-PL" sz="2000" dirty="0" smtClean="0">
                <a:latin typeface="Bookman Old Style"/>
                <a:cs typeface="Arial"/>
              </a:rPr>
              <a:t>się 28 kwietnia 1908 roku </a:t>
            </a:r>
            <a:r>
              <a:rPr lang="pl-PL" sz="2000" dirty="0">
                <a:latin typeface="Bookman Old Style"/>
                <a:cs typeface="Arial"/>
              </a:rPr>
              <a:t>w </a:t>
            </a:r>
            <a:r>
              <a:rPr lang="de-DE" sz="2000" dirty="0" err="1">
                <a:latin typeface="Bookman Old Style"/>
                <a:cs typeface="Arial"/>
              </a:rPr>
              <a:t>Zwittau</a:t>
            </a:r>
            <a:r>
              <a:rPr lang="de-DE" sz="2000" dirty="0">
                <a:latin typeface="Bookman Old Style"/>
                <a:cs typeface="Arial"/>
              </a:rPr>
              <a:t> </a:t>
            </a:r>
            <a:r>
              <a:rPr lang="pl-PL" sz="2000" dirty="0">
                <a:latin typeface="Bookman Old Style"/>
                <a:cs typeface="Arial"/>
              </a:rPr>
              <a:t>w </a:t>
            </a:r>
            <a:r>
              <a:rPr lang="pl-PL" sz="2000" u="sng" dirty="0" err="1">
                <a:latin typeface="Bookman Old Style"/>
                <a:cs typeface="Arial"/>
              </a:rPr>
              <a:t>Austro-Węgrzech</a:t>
            </a:r>
            <a:r>
              <a:rPr lang="pl-PL" sz="2000" dirty="0">
                <a:latin typeface="Bookman Old Style"/>
                <a:cs typeface="Arial"/>
              </a:rPr>
              <a:t>, obecnie </a:t>
            </a:r>
            <a:r>
              <a:rPr lang="pl-PL" sz="2000" dirty="0" err="1">
                <a:latin typeface="Bookman Old Style"/>
                <a:cs typeface="Arial"/>
              </a:rPr>
              <a:t>Svitavy</a:t>
            </a:r>
            <a:r>
              <a:rPr lang="pl-PL" sz="2000" dirty="0">
                <a:latin typeface="Bookman Old Style"/>
                <a:cs typeface="Arial"/>
              </a:rPr>
              <a:t> w Czechach w zamożnej rodzinie kupieckiej. Zawarł małżeństwo z Emilie Schindler.</a:t>
            </a:r>
            <a:endParaRPr lang="pl-PL" dirty="0">
              <a:cs typeface="Arial" panose="020B0604020202020204"/>
            </a:endParaRPr>
          </a:p>
        </p:txBody>
      </p:sp>
      <p:sp>
        <p:nvSpPr>
          <p:cNvPr id="36" name="Rectangle 35">
            <a:extLst>
              <a:ext uri="{FF2B5EF4-FFF2-40B4-BE49-F238E27FC236}">
                <a16:creationId xmlns:a16="http://schemas.microsoft.com/office/drawing/2014/main" xmlns="" id="{1104E956-6F55-42E8-A02D-E4BF8D4B51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276765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xmlns=""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23">
            <a:extLst>
              <a:ext uri="{FF2B5EF4-FFF2-40B4-BE49-F238E27FC236}">
                <a16:creationId xmlns:a16="http://schemas.microsoft.com/office/drawing/2014/main" xmlns=""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zewnętrzne, mężczyzna, trzymający&#10;&#10;Opis wygenerowany przy bardzo wysokim poziomie pewności">
            <a:extLst>
              <a:ext uri="{FF2B5EF4-FFF2-40B4-BE49-F238E27FC236}">
                <a16:creationId xmlns:a16="http://schemas.microsoft.com/office/drawing/2014/main" xmlns="" id="{5DDCC4FE-0892-43EF-A0DD-E4BFA50D3ABC}"/>
              </a:ext>
            </a:extLst>
          </p:cNvPr>
          <p:cNvPicPr>
            <a:picLocks noChangeAspect="1"/>
          </p:cNvPicPr>
          <p:nvPr/>
        </p:nvPicPr>
        <p:blipFill rotWithShape="1">
          <a:blip r:embed="rId2" cstate="print">
            <a:duotone>
              <a:schemeClr val="bg2">
                <a:shade val="45000"/>
                <a:satMod val="135000"/>
              </a:schemeClr>
              <a:prstClr val="white"/>
            </a:duotone>
            <a:alphaModFix amt="25000"/>
          </a:blip>
          <a:srcRect t="2021" r="-1" b="37330"/>
          <a:stretch/>
        </p:blipFill>
        <p:spPr>
          <a:xfrm>
            <a:off x="153" y="10"/>
            <a:ext cx="12191695" cy="6857990"/>
          </a:xfrm>
          <a:prstGeom prst="rect">
            <a:avLst/>
          </a:prstGeom>
        </p:spPr>
      </p:pic>
      <p:pic>
        <p:nvPicPr>
          <p:cNvPr id="35" name="Picture 25">
            <a:extLst>
              <a:ext uri="{FF2B5EF4-FFF2-40B4-BE49-F238E27FC236}">
                <a16:creationId xmlns:a16="http://schemas.microsoft.com/office/drawing/2014/main" xmlns=""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alphaModFix/>
            <a:extLst>
              <a:ext uri="{28A0092B-C50C-407E-A947-70E740481C1C}">
                <a14:useLocalDpi xmlns:a14="http://schemas.microsoft.com/office/drawing/2010/main" xmlns="" val="0"/>
              </a:ext>
            </a:extLst>
          </a:blip>
          <a:stretch>
            <a:fillRect/>
          </a:stretch>
        </p:blipFill>
        <p:spPr>
          <a:xfrm>
            <a:off x="1067" y="0"/>
            <a:ext cx="12189867" cy="6858000"/>
          </a:xfrm>
          <a:prstGeom prst="rect">
            <a:avLst/>
          </a:prstGeom>
        </p:spPr>
      </p:pic>
      <p:sp>
        <p:nvSpPr>
          <p:cNvPr id="2" name="Tytuł 1">
            <a:extLst>
              <a:ext uri="{FF2B5EF4-FFF2-40B4-BE49-F238E27FC236}">
                <a16:creationId xmlns:a16="http://schemas.microsoft.com/office/drawing/2014/main" xmlns="" id="{DBEF97D4-94C8-4CBA-A1EB-18912C350F73}"/>
              </a:ext>
            </a:extLst>
          </p:cNvPr>
          <p:cNvSpPr>
            <a:spLocks noGrp="1"/>
          </p:cNvSpPr>
          <p:nvPr>
            <p:ph type="title"/>
          </p:nvPr>
        </p:nvSpPr>
        <p:spPr>
          <a:xfrm>
            <a:off x="2611808" y="808056"/>
            <a:ext cx="7958331" cy="1077229"/>
          </a:xfrm>
        </p:spPr>
        <p:txBody>
          <a:bodyPr>
            <a:normAutofit/>
          </a:bodyPr>
          <a:lstStyle/>
          <a:p>
            <a:pPr algn="l"/>
            <a:r>
              <a:rPr lang="pl-PL" sz="3600" dirty="0">
                <a:latin typeface="Bookman Old Style"/>
                <a:cs typeface="Arial"/>
              </a:rPr>
              <a:t> Emilie Schindler                </a:t>
            </a:r>
            <a:endParaRPr lang="pl-PL" sz="3600">
              <a:latin typeface="Bookman Old Style"/>
            </a:endParaRPr>
          </a:p>
        </p:txBody>
      </p:sp>
      <p:sp>
        <p:nvSpPr>
          <p:cNvPr id="36" name="Rectangle 27">
            <a:extLst>
              <a:ext uri="{FF2B5EF4-FFF2-40B4-BE49-F238E27FC236}">
                <a16:creationId xmlns:a16="http://schemas.microsoft.com/office/drawing/2014/main" xmlns=""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xmlns=""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726CC75E-0F97-45AF-BC11-AB4E72BC4C00}"/>
              </a:ext>
            </a:extLst>
          </p:cNvPr>
          <p:cNvSpPr>
            <a:spLocks noGrp="1"/>
          </p:cNvSpPr>
          <p:nvPr>
            <p:ph idx="1"/>
          </p:nvPr>
        </p:nvSpPr>
        <p:spPr>
          <a:xfrm>
            <a:off x="2610579" y="2052116"/>
            <a:ext cx="7959560" cy="3997828"/>
          </a:xfrm>
        </p:spPr>
        <p:txBody>
          <a:bodyPr>
            <a:normAutofit/>
          </a:bodyPr>
          <a:lstStyle/>
          <a:p>
            <a:pPr marL="344170" indent="-337820">
              <a:buFont typeface="Courier New" panose="05000000000000000000" pitchFamily="2" charset="2"/>
              <a:buChar char="o"/>
            </a:pPr>
            <a:r>
              <a:rPr lang="pl-PL">
                <a:latin typeface="Bookman Old Style"/>
                <a:ea typeface="+mn-lt"/>
                <a:cs typeface="+mn-lt"/>
              </a:rPr>
              <a:t>Urodziła się  22 października</a:t>
            </a:r>
            <a:r>
              <a:rPr lang="pl-PL" dirty="0">
                <a:latin typeface="Bookman Old Style"/>
                <a:ea typeface="+mn-lt"/>
                <a:cs typeface="+mn-lt"/>
              </a:rPr>
              <a:t> </a:t>
            </a:r>
            <a:r>
              <a:rPr lang="pl-PL">
                <a:latin typeface="Bookman Old Style"/>
                <a:ea typeface="+mn-lt"/>
                <a:cs typeface="+mn-lt"/>
              </a:rPr>
              <a:t>1907 w Alt Moletein, zmarła 5 października</a:t>
            </a:r>
            <a:r>
              <a:rPr lang="pl-PL" dirty="0">
                <a:latin typeface="Bookman Old Style"/>
                <a:ea typeface="+mn-lt"/>
                <a:cs typeface="+mn-lt"/>
              </a:rPr>
              <a:t> </a:t>
            </a:r>
            <a:r>
              <a:rPr lang="pl-PL">
                <a:latin typeface="Bookman Old Style"/>
                <a:ea typeface="+mn-lt"/>
                <a:cs typeface="+mn-lt"/>
              </a:rPr>
              <a:t>2001 w Berlinie, (powodem zgonu był udar mózgu, miała 93 lata). W 1928 roku wyszła za mąż za Oskara Schindlera. Pomagała mu w uratowaniu 1200 krakowskich Żydów przed zagładą</a:t>
            </a:r>
            <a:r>
              <a:rPr lang="pl-PL" dirty="0">
                <a:latin typeface="Bookman Old Style"/>
                <a:ea typeface="+mn-lt"/>
                <a:cs typeface="+mn-lt"/>
              </a:rPr>
              <a:t>.</a:t>
            </a:r>
            <a:endParaRPr lang="pl-PL" dirty="0">
              <a:latin typeface="Bookman Old Style"/>
              <a:cs typeface="Arial" panose="020B0604020202020204"/>
            </a:endParaRPr>
          </a:p>
        </p:txBody>
      </p:sp>
    </p:spTree>
    <p:extLst>
      <p:ext uri="{BB962C8B-B14F-4D97-AF65-F5344CB8AC3E}">
        <p14:creationId xmlns:p14="http://schemas.microsoft.com/office/powerpoint/2010/main" xmlns="" val="34436335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useBgFill="1">
        <p:nvSpPr>
          <p:cNvPr id="23" name="Rectangle 22">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3029076-6549-4FF6-8745-717766B40FD8}"/>
              </a:ext>
            </a:extLst>
          </p:cNvPr>
          <p:cNvSpPr>
            <a:spLocks noGrp="1"/>
          </p:cNvSpPr>
          <p:nvPr>
            <p:ph type="title"/>
          </p:nvPr>
        </p:nvSpPr>
        <p:spPr>
          <a:xfrm>
            <a:off x="1158979" y="1201723"/>
            <a:ext cx="3574176" cy="4454554"/>
          </a:xfrm>
        </p:spPr>
        <p:txBody>
          <a:bodyPr anchor="ctr">
            <a:normAutofit/>
          </a:bodyPr>
          <a:lstStyle/>
          <a:p>
            <a:r>
              <a:rPr lang="pl-PL" sz="3200" dirty="0">
                <a:latin typeface="Bookman Old Style"/>
                <a:cs typeface="Arial"/>
              </a:rPr>
              <a:t>Życiorys Oskara</a:t>
            </a:r>
          </a:p>
        </p:txBody>
      </p:sp>
      <p:sp>
        <p:nvSpPr>
          <p:cNvPr id="25" name="Rectangle 24">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xmlns="" id="{7FA45ACF-DABA-410D-9663-DACA842E6B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25978"/>
            <a:ext cx="0" cy="3206044"/>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CFF29EC9-8AFB-4270-A86C-6B0DD3B9A1F7}"/>
              </a:ext>
            </a:extLst>
          </p:cNvPr>
          <p:cNvSpPr>
            <a:spLocks noGrp="1"/>
          </p:cNvSpPr>
          <p:nvPr>
            <p:ph idx="1"/>
          </p:nvPr>
        </p:nvSpPr>
        <p:spPr>
          <a:xfrm>
            <a:off x="4989422" y="1633044"/>
            <a:ext cx="5595093" cy="4454554"/>
          </a:xfrm>
        </p:spPr>
        <p:txBody>
          <a:bodyPr vert="horz" lIns="91440" tIns="45720" rIns="91440" bIns="45720" rtlCol="0" anchor="ctr">
            <a:noAutofit/>
          </a:bodyPr>
          <a:lstStyle/>
          <a:p>
            <a:pPr marL="344170" indent="-337820"/>
            <a:r>
              <a:rPr lang="pl-PL" dirty="0">
                <a:latin typeface="Bookman Old Style"/>
                <a:ea typeface="+mn-lt"/>
                <a:cs typeface="+mn-lt"/>
              </a:rPr>
              <a:t>Schindler został przedstawicielem handlowym jednego z zakładów przemysłowych w Brnie. W 1935 przystąpił do Partii Sudecko niemieckiej, nieco później został członkiem Abwehry-wywiadu i kontrwywiadu niemieckich sił zbrojnych. Za tę działalność został aresztowany przez władze czechosłowackie w 1938, zwolniono go z więzienia po aneksji Kraju Sudetów przez III Rzeszę, wstąpił wówczas do NSDAP (Narodowosocjalistyczna Niemiecka Partia Robotników).</a:t>
            </a:r>
          </a:p>
          <a:p>
            <a:pPr marL="463550" indent="-457200">
              <a:buAutoNum type="arabicPeriod"/>
            </a:pPr>
            <a:endParaRPr lang="pl-PL" sz="1800">
              <a:cs typeface="Arial"/>
            </a:endParaRPr>
          </a:p>
        </p:txBody>
      </p:sp>
    </p:spTree>
    <p:extLst>
      <p:ext uri="{BB962C8B-B14F-4D97-AF65-F5344CB8AC3E}">
        <p14:creationId xmlns:p14="http://schemas.microsoft.com/office/powerpoint/2010/main" xmlns="" val="11286676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EE8D38CD-0EDB-4F76-8057-4B5DB929A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xmlns="" id="{24B11B29-EF6F-42C7-93A1-48318D1CAF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xmlns="" id="{C670A8C6-618B-4CF2-8FA0-D74E83FC11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xmlns="" id="{6C78763A-FBBD-431D-8924-F2EEB5ABD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5FC8600E-A90D-4391-BD5F-72E3E2938C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21" descr="Obraz zawierający budynek, zewnętrzne, znak, przód&#10;&#10;Opis wygenerowany przy bardzo wysokim poziomie pewności">
            <a:extLst>
              <a:ext uri="{FF2B5EF4-FFF2-40B4-BE49-F238E27FC236}">
                <a16:creationId xmlns:a16="http://schemas.microsoft.com/office/drawing/2014/main" xmlns="" id="{D68A1855-BBC0-41D8-965D-3D2DB5353748}"/>
              </a:ext>
            </a:extLst>
          </p:cNvPr>
          <p:cNvPicPr>
            <a:picLocks noChangeAspect="1"/>
          </p:cNvPicPr>
          <p:nvPr/>
        </p:nvPicPr>
        <p:blipFill rotWithShape="1">
          <a:blip r:embed="rId5" cstate="print"/>
          <a:srcRect l="4413" r="9575"/>
          <a:stretch/>
        </p:blipFill>
        <p:spPr>
          <a:xfrm>
            <a:off x="1005401" y="227"/>
            <a:ext cx="4424045" cy="6858000"/>
          </a:xfrm>
          <a:prstGeom prst="rect">
            <a:avLst/>
          </a:prstGeom>
          <a:ln w="12700">
            <a:solidFill>
              <a:schemeClr val="tx1"/>
            </a:solidFill>
          </a:ln>
        </p:spPr>
      </p:pic>
      <p:sp>
        <p:nvSpPr>
          <p:cNvPr id="36" name="Rectangle 35">
            <a:extLst>
              <a:ext uri="{FF2B5EF4-FFF2-40B4-BE49-F238E27FC236}">
                <a16:creationId xmlns:a16="http://schemas.microsoft.com/office/drawing/2014/main" xmlns="" id="{7BBAF736-8EC6-4E9E-8598-7E85BB625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5B112DD2-7E89-4F02-9DAD-3C99D20E48B7}"/>
              </a:ext>
            </a:extLst>
          </p:cNvPr>
          <p:cNvSpPr>
            <a:spLocks noGrp="1"/>
          </p:cNvSpPr>
          <p:nvPr>
            <p:ph idx="1"/>
          </p:nvPr>
        </p:nvSpPr>
        <p:spPr>
          <a:xfrm>
            <a:off x="5708116" y="10532"/>
            <a:ext cx="5626722" cy="6858921"/>
          </a:xfrm>
        </p:spPr>
        <p:txBody>
          <a:bodyPr>
            <a:normAutofit/>
          </a:bodyPr>
          <a:lstStyle/>
          <a:p>
            <a:pPr marL="344170" indent="-337820">
              <a:lnSpc>
                <a:spcPct val="110000"/>
              </a:lnSpc>
            </a:pPr>
            <a:r>
              <a:rPr lang="pl-PL" dirty="0">
                <a:latin typeface="Bookman Old Style"/>
                <a:ea typeface="+mn-lt"/>
                <a:cs typeface="+mn-lt"/>
              </a:rPr>
              <a:t>Schindler przejął za niewielkie pieniądze Pierwszą Małopolską Fabrykę Naczyń Emaliowanych i Wyrobów Blaszanych „Rekord” w Krakowie w Podgórzu, którą przemianował na </a:t>
            </a:r>
            <a:r>
              <a:rPr lang="pl-PL" i="1" u="sng" dirty="0">
                <a:latin typeface="Bookman Old Style"/>
                <a:ea typeface="+mn-lt"/>
                <a:cs typeface="+mn-lt"/>
              </a:rPr>
              <a:t>Deutsche </a:t>
            </a:r>
            <a:r>
              <a:rPr lang="pl-PL" i="1" u="sng" dirty="0" err="1">
                <a:latin typeface="Bookman Old Style"/>
                <a:ea typeface="+mn-lt"/>
                <a:cs typeface="+mn-lt"/>
              </a:rPr>
              <a:t>Emaillewarenfabrik</a:t>
            </a:r>
            <a:r>
              <a:rPr lang="pl-PL" i="1" u="sng" dirty="0">
                <a:latin typeface="Bookman Old Style"/>
                <a:ea typeface="+mn-lt"/>
                <a:cs typeface="+mn-lt"/>
              </a:rPr>
              <a:t>. </a:t>
            </a:r>
            <a:r>
              <a:rPr lang="pl-PL" dirty="0">
                <a:latin typeface="Bookman Old Style"/>
                <a:ea typeface="+mn-lt"/>
                <a:cs typeface="+mn-lt"/>
              </a:rPr>
              <a:t>Do pracy pozyskał około 1300 żydowskich robotników, którzy wykonywali tam niewolniczą pracę. Początkowo ochrona robotników była prawdopodobnie motywowana chęcią pomnożenia zysków, ale potem Schindler zapoczątkował aktywną opiekę nad pracownikami, utrzymując np. że wykwalifikowani robotnicy są niezbędni dla pracy fabryki, zaś próba zaszkodzenia im spowoduje wniesienie przez niego żądania o odszkodowanie od niemieckiego rządu</a:t>
            </a:r>
            <a:r>
              <a:rPr lang="pl-PL" sz="1300" dirty="0">
                <a:latin typeface="Bookman Old Style"/>
                <a:ea typeface="+mn-lt"/>
                <a:cs typeface="+mn-lt"/>
              </a:rPr>
              <a:t>.</a:t>
            </a:r>
            <a:endParaRPr lang="pl-PL" sz="1300">
              <a:latin typeface="Bookman Old Style"/>
              <a:cs typeface="Arial" panose="020B0604020202020204"/>
            </a:endParaRPr>
          </a:p>
        </p:txBody>
      </p:sp>
      <p:sp>
        <p:nvSpPr>
          <p:cNvPr id="38" name="Rectangle 37">
            <a:extLst>
              <a:ext uri="{FF2B5EF4-FFF2-40B4-BE49-F238E27FC236}">
                <a16:creationId xmlns:a16="http://schemas.microsoft.com/office/drawing/2014/main" xmlns="" id="{1104E956-6F55-42E8-A02D-E4BF8D4B51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662601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32667A5B-9CB5-4A56-B04E-3A7DB2D2D8D9}"/>
              </a:ext>
            </a:extLst>
          </p:cNvPr>
          <p:cNvSpPr>
            <a:spLocks noGrp="1"/>
          </p:cNvSpPr>
          <p:nvPr>
            <p:ph idx="1"/>
          </p:nvPr>
        </p:nvSpPr>
        <p:spPr>
          <a:xfrm>
            <a:off x="2442920" y="801286"/>
            <a:ext cx="8587294" cy="5608091"/>
          </a:xfrm>
        </p:spPr>
        <p:txBody>
          <a:bodyPr>
            <a:normAutofit/>
          </a:bodyPr>
          <a:lstStyle/>
          <a:p>
            <a:pPr marL="6350" indent="0">
              <a:buNone/>
            </a:pPr>
            <a:r>
              <a:rPr lang="pl-PL" dirty="0">
                <a:latin typeface="Bookman Old Style"/>
                <a:ea typeface="+mn-lt"/>
                <a:cs typeface="+mn-lt"/>
              </a:rPr>
              <a:t>Niemieccy żołnierze przetransportowali Żydów do obozu pracy przymusowej w </a:t>
            </a:r>
            <a:r>
              <a:rPr lang="pl-PL" dirty="0" err="1">
                <a:latin typeface="Bookman Old Style"/>
                <a:ea typeface="+mn-lt"/>
                <a:cs typeface="+mn-lt"/>
              </a:rPr>
              <a:t>Płaszowie</a:t>
            </a:r>
            <a:r>
              <a:rPr lang="pl-PL" dirty="0">
                <a:latin typeface="Bookman Old Style"/>
                <a:ea typeface="+mn-lt"/>
                <a:cs typeface="+mn-lt"/>
              </a:rPr>
              <a:t>, zabijając wielu tych, którzy usiłowali się ukryć. Wykorzystując swoje umiejętności negocjacyjne i dając łapówki, Schindler postanowił ocalić swoich pracowników, których zwano </a:t>
            </a:r>
            <a:r>
              <a:rPr lang="pl-PL" i="1" dirty="0">
                <a:latin typeface="Bookman Old Style"/>
                <a:ea typeface="+mn-lt"/>
                <a:cs typeface="+mn-lt"/>
              </a:rPr>
              <a:t>Schindlerjuden </a:t>
            </a:r>
            <a:r>
              <a:rPr lang="pl-PL" dirty="0">
                <a:latin typeface="Bookman Old Style"/>
                <a:ea typeface="+mn-lt"/>
                <a:cs typeface="+mn-lt"/>
              </a:rPr>
              <a:t>(Żydzi Schindlera). Z komendantem obozu Amonem Göthem zawarł umowę o przeniesieniu 900 Żydów do przylegającego do fabryki podobozu, gdzie byliby mniej narażeni na szykany i rabunek ze strony strażników obozu głównego. Gdy pod koniec wojny Armia Czerwona zbliżała się do Krakowa, niemieckie obozy zostały zlikwidowane, a ich więźniowie w większości zgładzeni. Schindlerowi udało się w październiku 1944 roku przenieść 1200 „pracowników” do fabryki w Brünnlit, a gdy transport został po drodze skierowany do obozu w Auschwitz-Birkenau, zdołał ich stamtąd wydostać. Brünnlit zostało wyzwolone w maju 1945 roku.</a:t>
            </a:r>
            <a:endParaRPr lang="pl-PL">
              <a:latin typeface="Bookman Old Style"/>
              <a:cs typeface="Arial" panose="020B0604020202020204"/>
            </a:endParaRPr>
          </a:p>
        </p:txBody>
      </p:sp>
    </p:spTree>
    <p:extLst>
      <p:ext uri="{BB962C8B-B14F-4D97-AF65-F5344CB8AC3E}">
        <p14:creationId xmlns:p14="http://schemas.microsoft.com/office/powerpoint/2010/main" xmlns="" val="34059222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ABFFDFC0-9C09-4DA6-BE4B-90702950E96F}"/>
              </a:ext>
            </a:extLst>
          </p:cNvPr>
          <p:cNvSpPr>
            <a:spLocks noGrp="1"/>
          </p:cNvSpPr>
          <p:nvPr>
            <p:ph idx="1"/>
          </p:nvPr>
        </p:nvSpPr>
        <p:spPr>
          <a:xfrm>
            <a:off x="2428542" y="1232607"/>
            <a:ext cx="7796540" cy="3997828"/>
          </a:xfrm>
        </p:spPr>
        <p:txBody>
          <a:bodyPr/>
          <a:lstStyle/>
          <a:p>
            <a:pPr marL="344170" indent="-337820"/>
            <a:r>
              <a:rPr lang="pl-PL" dirty="0">
                <a:ea typeface="+mn-lt"/>
                <a:cs typeface="+mn-lt"/>
              </a:rPr>
              <a:t>Pod koniec wojny Schindler wyemigrował do Argentyny, gdzie jednak zbankrutował i skąd w 1958 zdecydował się wrócić do Niemiec, prowadząc kolejno szereg nieudanych interesów. W tym okresie jeździł też do Izraela, gdzie spotykał się ze swoimi dawnymi podopiecznymi.</a:t>
            </a:r>
            <a:endParaRPr lang="pl-PL" dirty="0">
              <a:cs typeface="Arial" panose="020B0604020202020204"/>
            </a:endParaRPr>
          </a:p>
        </p:txBody>
      </p:sp>
    </p:spTree>
    <p:extLst>
      <p:ext uri="{BB962C8B-B14F-4D97-AF65-F5344CB8AC3E}">
        <p14:creationId xmlns:p14="http://schemas.microsoft.com/office/powerpoint/2010/main" xmlns="" val="31719473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64EB2E24-D715-4C44-A89A-E65D31D7D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xmlns="" id="{41B50719-5862-4FBC-BD13-940FFEE7F0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36" name="Picture 35">
            <a:extLst>
              <a:ext uri="{FF2B5EF4-FFF2-40B4-BE49-F238E27FC236}">
                <a16:creationId xmlns:a16="http://schemas.microsoft.com/office/drawing/2014/main" xmlns="" id="{5D217AB5-2ECE-42AC-A79A-638A5A8CF6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alphaModFix/>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38" name="Rectangle 37">
            <a:extLst>
              <a:ext uri="{FF2B5EF4-FFF2-40B4-BE49-F238E27FC236}">
                <a16:creationId xmlns:a16="http://schemas.microsoft.com/office/drawing/2014/main" xmlns="" id="{A6A91365-BBD6-4917-9FBD-DB166E4BF9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C5C7957D-4EA0-4D8C-B9C4-3B9D72B58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E726422E-47D7-4930-B686-007CE4B7E7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50F38D3-5748-4F89-A5FB-CEB6C10808A2}"/>
              </a:ext>
            </a:extLst>
          </p:cNvPr>
          <p:cNvSpPr>
            <a:spLocks noGrp="1"/>
          </p:cNvSpPr>
          <p:nvPr>
            <p:ph type="title"/>
          </p:nvPr>
        </p:nvSpPr>
        <p:spPr>
          <a:xfrm>
            <a:off x="1969803" y="808056"/>
            <a:ext cx="8608037" cy="1077229"/>
          </a:xfrm>
        </p:spPr>
        <p:txBody>
          <a:bodyPr>
            <a:normAutofit/>
          </a:bodyPr>
          <a:lstStyle/>
          <a:p>
            <a:pPr algn="l"/>
            <a:r>
              <a:rPr lang="pl-PL" b="1">
                <a:ea typeface="+mj-lt"/>
                <a:cs typeface="+mj-lt"/>
              </a:rPr>
              <a:t>Sprawiedliwy wśród Narodów Świata</a:t>
            </a:r>
            <a:endParaRPr lang="pl-PL"/>
          </a:p>
        </p:txBody>
      </p:sp>
      <p:pic>
        <p:nvPicPr>
          <p:cNvPr id="4" name="Obraz 7" descr="Obraz zawierający przód, duży, zegar&#10;&#10;Opis wygenerowany przy bardzo wysokim poziomie pewności">
            <a:extLst>
              <a:ext uri="{FF2B5EF4-FFF2-40B4-BE49-F238E27FC236}">
                <a16:creationId xmlns:a16="http://schemas.microsoft.com/office/drawing/2014/main" xmlns="" id="{CD2EA07D-0173-46FB-A707-9C3FFADD838F}"/>
              </a:ext>
            </a:extLst>
          </p:cNvPr>
          <p:cNvPicPr>
            <a:picLocks noChangeAspect="1"/>
          </p:cNvPicPr>
          <p:nvPr/>
        </p:nvPicPr>
        <p:blipFill>
          <a:blip r:embed="rId5" cstate="print"/>
          <a:stretch>
            <a:fillRect/>
          </a:stretch>
        </p:blipFill>
        <p:spPr>
          <a:xfrm>
            <a:off x="2726884" y="2364159"/>
            <a:ext cx="3364051" cy="336405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Symbol zastępczy zawartości 2">
            <a:extLst>
              <a:ext uri="{FF2B5EF4-FFF2-40B4-BE49-F238E27FC236}">
                <a16:creationId xmlns:a16="http://schemas.microsoft.com/office/drawing/2014/main" xmlns="" id="{DAD6ED54-9C82-4ED5-864C-469F08EC54B8}"/>
              </a:ext>
            </a:extLst>
          </p:cNvPr>
          <p:cNvSpPr>
            <a:spLocks noGrp="1"/>
          </p:cNvSpPr>
          <p:nvPr>
            <p:ph idx="1"/>
          </p:nvPr>
        </p:nvSpPr>
        <p:spPr>
          <a:xfrm>
            <a:off x="6466666" y="1707060"/>
            <a:ext cx="4368287" cy="4860469"/>
          </a:xfrm>
        </p:spPr>
        <p:txBody>
          <a:bodyPr>
            <a:normAutofit/>
          </a:bodyPr>
          <a:lstStyle/>
          <a:p>
            <a:pPr marL="344170" indent="-337820">
              <a:lnSpc>
                <a:spcPct val="110000"/>
              </a:lnSpc>
            </a:pPr>
            <a:r>
              <a:rPr lang="pl-PL" dirty="0">
                <a:ea typeface="+mn-lt"/>
                <a:cs typeface="+mn-lt"/>
              </a:rPr>
              <a:t>W roku 1962 Oskar Schindler zasadził drzewo w Gaju Sprawiedliwych, a w 1993 Instytut Jad </a:t>
            </a:r>
            <a:r>
              <a:rPr lang="pl-PL" dirty="0" err="1">
                <a:ea typeface="+mn-lt"/>
                <a:cs typeface="+mn-lt"/>
              </a:rPr>
              <a:t>Waszem</a:t>
            </a:r>
            <a:r>
              <a:rPr lang="pl-PL" dirty="0">
                <a:ea typeface="+mn-lt"/>
                <a:cs typeface="+mn-lt"/>
              </a:rPr>
              <a:t> uhonorował go tytułem „Sprawiedliwy wśród Narodów Świata ( najwyższe izraelskie odznaczenie cywilne nadawane nie-Żydom, przyznawane przez Instytut Pamięci Męczenników i Bohaterów Holokaustu Jad </a:t>
            </a:r>
            <a:r>
              <a:rPr lang="pl-PL" dirty="0" err="1">
                <a:ea typeface="+mn-lt"/>
                <a:cs typeface="+mn-lt"/>
              </a:rPr>
              <a:t>Waszem</a:t>
            </a:r>
            <a:r>
              <a:rPr lang="pl-PL" dirty="0">
                <a:ea typeface="+mn-lt"/>
                <a:cs typeface="+mn-lt"/>
              </a:rPr>
              <a:t> w Jerozolimie).</a:t>
            </a:r>
            <a:endParaRPr lang="pl-PL" dirty="0">
              <a:cs typeface="Arial" panose="020B0604020202020204"/>
            </a:endParaRPr>
          </a:p>
        </p:txBody>
      </p:sp>
      <p:sp>
        <p:nvSpPr>
          <p:cNvPr id="44" name="Rectangle 43">
            <a:extLst>
              <a:ext uri="{FF2B5EF4-FFF2-40B4-BE49-F238E27FC236}">
                <a16:creationId xmlns:a16="http://schemas.microsoft.com/office/drawing/2014/main" xmlns="" id="{87881219-F2CA-4FBA-AD74-22E086E92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1752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E986418-C62B-43B1-A0C7-33C99CF666C9}"/>
              </a:ext>
            </a:extLst>
          </p:cNvPr>
          <p:cNvSpPr>
            <a:spLocks noGrp="1"/>
          </p:cNvSpPr>
          <p:nvPr>
            <p:ph type="title"/>
          </p:nvPr>
        </p:nvSpPr>
        <p:spPr>
          <a:xfrm>
            <a:off x="1921695" y="1181867"/>
            <a:ext cx="9237915" cy="1077229"/>
          </a:xfrm>
        </p:spPr>
        <p:txBody>
          <a:bodyPr/>
          <a:lstStyle/>
          <a:p>
            <a:r>
              <a:rPr lang="pl-PL" b="1" dirty="0">
                <a:ea typeface="+mj-lt"/>
                <a:cs typeface="+mj-lt"/>
              </a:rPr>
              <a:t>Order Zasługi Republiki Federalnej Niemiec</a:t>
            </a:r>
            <a:endParaRPr lang="pl-PL" dirty="0"/>
          </a:p>
        </p:txBody>
      </p:sp>
      <p:sp>
        <p:nvSpPr>
          <p:cNvPr id="3" name="Symbol zastępczy zawartości 2">
            <a:extLst>
              <a:ext uri="{FF2B5EF4-FFF2-40B4-BE49-F238E27FC236}">
                <a16:creationId xmlns:a16="http://schemas.microsoft.com/office/drawing/2014/main" xmlns="" id="{A43CA902-BE41-494D-B77E-99C5E560B935}"/>
              </a:ext>
            </a:extLst>
          </p:cNvPr>
          <p:cNvSpPr>
            <a:spLocks noGrp="1"/>
          </p:cNvSpPr>
          <p:nvPr>
            <p:ph idx="1"/>
          </p:nvPr>
        </p:nvSpPr>
        <p:spPr>
          <a:xfrm>
            <a:off x="2773599" y="1879588"/>
            <a:ext cx="7092050" cy="2430696"/>
          </a:xfrm>
        </p:spPr>
        <p:txBody>
          <a:bodyPr/>
          <a:lstStyle/>
          <a:p>
            <a:pPr marL="344170" indent="-337820"/>
            <a:r>
              <a:rPr lang="pl-PL" dirty="0">
                <a:ea typeface="+mn-lt"/>
                <a:cs typeface="+mn-lt"/>
              </a:rPr>
              <a:t>Potocznie zwany </a:t>
            </a:r>
            <a:r>
              <a:rPr lang="pl-PL" b="1" dirty="0">
                <a:ea typeface="+mn-lt"/>
                <a:cs typeface="+mn-lt"/>
              </a:rPr>
              <a:t>Związkowy Krzyż Zasługi</a:t>
            </a:r>
            <a:r>
              <a:rPr lang="pl-PL" dirty="0">
                <a:ea typeface="+mn-lt"/>
                <a:cs typeface="+mn-lt"/>
              </a:rPr>
              <a:t> (</a:t>
            </a:r>
            <a:r>
              <a:rPr lang="pl-PL" i="1" dirty="0" err="1">
                <a:ea typeface="+mn-lt"/>
                <a:cs typeface="+mn-lt"/>
              </a:rPr>
              <a:t>Bundesverdienstkreuz</a:t>
            </a:r>
            <a:r>
              <a:rPr lang="pl-PL" dirty="0">
                <a:ea typeface="+mn-lt"/>
                <a:cs typeface="+mn-lt"/>
              </a:rPr>
              <a:t>) – niemieckie odznaczenie państwowe za zasługi cywilne, jedyny order Republiki Federalnej Niemiec nadawany przez władze federalne.</a:t>
            </a:r>
            <a:endParaRPr lang="pl-PL" dirty="0">
              <a:cs typeface="Arial" panose="020B0604020202020204"/>
            </a:endParaRPr>
          </a:p>
        </p:txBody>
      </p:sp>
      <p:pic>
        <p:nvPicPr>
          <p:cNvPr id="4" name="Obraz 4">
            <a:extLst>
              <a:ext uri="{FF2B5EF4-FFF2-40B4-BE49-F238E27FC236}">
                <a16:creationId xmlns:a16="http://schemas.microsoft.com/office/drawing/2014/main" xmlns="" id="{4448F141-4B4C-4734-AFC7-8931FCF271BB}"/>
              </a:ext>
            </a:extLst>
          </p:cNvPr>
          <p:cNvPicPr>
            <a:picLocks noChangeAspect="1"/>
          </p:cNvPicPr>
          <p:nvPr/>
        </p:nvPicPr>
        <p:blipFill>
          <a:blip r:embed="rId2" cstate="print"/>
          <a:stretch>
            <a:fillRect/>
          </a:stretch>
        </p:blipFill>
        <p:spPr>
          <a:xfrm>
            <a:off x="3529641" y="4618188"/>
            <a:ext cx="5147094" cy="1446002"/>
          </a:xfrm>
          <a:prstGeom prst="rect">
            <a:avLst/>
          </a:prstGeom>
        </p:spPr>
      </p:pic>
    </p:spTree>
    <p:extLst>
      <p:ext uri="{BB962C8B-B14F-4D97-AF65-F5344CB8AC3E}">
        <p14:creationId xmlns:p14="http://schemas.microsoft.com/office/powerpoint/2010/main" xmlns="" val="30687165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Madison</Template>
  <TotalTime>20</TotalTime>
  <Words>114</Words>
  <Application>Microsoft Office PowerPoint</Application>
  <PresentationFormat>Niestandardowy</PresentationFormat>
  <Paragraphs>18</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Madison</vt:lpstr>
      <vt:lpstr>Slajd 1</vt:lpstr>
      <vt:lpstr>Slajd 2</vt:lpstr>
      <vt:lpstr> Emilie Schindler                </vt:lpstr>
      <vt:lpstr>Życiorys Oskara</vt:lpstr>
      <vt:lpstr>Slajd 5</vt:lpstr>
      <vt:lpstr>Slajd 6</vt:lpstr>
      <vt:lpstr>Slajd 7</vt:lpstr>
      <vt:lpstr>Sprawiedliwy wśród Narodów Świata</vt:lpstr>
      <vt:lpstr>Order Zasługi Republiki Federalnej Niemiec</vt:lpstr>
      <vt:lpstr>Slajd 10</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 Prajsnar</dc:creator>
  <cp:lastModifiedBy>Justyna Prajsnar</cp:lastModifiedBy>
  <cp:revision>392</cp:revision>
  <dcterms:created xsi:type="dcterms:W3CDTF">2020-05-17T13:56:15Z</dcterms:created>
  <dcterms:modified xsi:type="dcterms:W3CDTF">2020-05-18T06:40:41Z</dcterms:modified>
</cp:coreProperties>
</file>